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8" d="100"/>
          <a:sy n="208" d="100"/>
        </p:scale>
        <p:origin x="198" y="-6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5996E-CFB9-4677-AB47-08C07778168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D348-B37D-4DCF-B53C-25C531A7D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60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6D348-B37D-4DCF-B53C-25C531A7DD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18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2088" cy="129844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182880"/>
            <a:ext cx="679399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ptos"/>
              </a:rPr>
              <a:t>UPRACE </a:t>
            </a:r>
            <a:r>
              <a:rPr lang="en-US" sz="2400" b="1" dirty="0">
                <a:solidFill>
                  <a:schemeClr val="bg1"/>
                </a:solidFill>
              </a:rPr>
              <a:t>FLAGSHIP</a:t>
            </a:r>
            <a:r>
              <a:rPr sz="24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EVENT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57784"/>
            <a:ext cx="679399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dirty="0">
                <a:solidFill>
                  <a:srgbClr val="E6FFFA"/>
                </a:solidFill>
                <a:latin typeface="Aptos"/>
              </a:rPr>
              <a:t>MỖI KILOMET – MỘT ĐÓNG GÓP CHO CỘNG ĐỒNG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877824"/>
            <a:ext cx="679399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Aptos"/>
              </a:rPr>
              <a:t>SỰ KIỆN CHẠY BỘ CỘNG ĐỒNG MIỄN PHÍ  |  10/10 – 01/11/2026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" y="1499616"/>
            <a:ext cx="6793992" cy="78638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2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627632"/>
            <a:ext cx="9601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00796B"/>
                </a:solidFill>
                <a:latin typeface="Aptos"/>
              </a:rPr>
              <a:t>THỜI GIAN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581912"/>
            <a:ext cx="54406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0F172A"/>
                </a:solidFill>
                <a:latin typeface="Aptos"/>
              </a:rPr>
              <a:t>00h00 </a:t>
            </a:r>
            <a:r>
              <a:rPr lang="en-US" sz="1600" b="1" dirty="0" err="1" smtClean="0">
                <a:solidFill>
                  <a:srgbClr val="0F172A"/>
                </a:solidFill>
                <a:latin typeface="Aptos"/>
              </a:rPr>
              <a:t>ngày</a:t>
            </a:r>
            <a:r>
              <a:rPr lang="en-US" sz="1600" b="1" dirty="0" smtClean="0">
                <a:solidFill>
                  <a:srgbClr val="0F172A"/>
                </a:solidFill>
                <a:latin typeface="Aptos"/>
              </a:rPr>
              <a:t> </a:t>
            </a:r>
            <a:r>
              <a:rPr sz="1600" b="1" dirty="0" smtClean="0">
                <a:solidFill>
                  <a:srgbClr val="0F172A"/>
                </a:solidFill>
                <a:latin typeface="Aptos"/>
              </a:rPr>
              <a:t>10/10/2026  </a:t>
            </a:r>
            <a:r>
              <a:rPr sz="1600" b="1" dirty="0">
                <a:solidFill>
                  <a:srgbClr val="0F172A"/>
                </a:solidFill>
                <a:latin typeface="Aptos"/>
              </a:rPr>
              <a:t>→  23h59 </a:t>
            </a:r>
            <a:r>
              <a:rPr lang="en-US" sz="1600" b="1" dirty="0" err="1" smtClean="0">
                <a:solidFill>
                  <a:srgbClr val="0F172A"/>
                </a:solidFill>
                <a:latin typeface="Aptos"/>
              </a:rPr>
              <a:t>ngày</a:t>
            </a:r>
            <a:r>
              <a:rPr lang="en-US" sz="1600" b="1" dirty="0" smtClean="0">
                <a:solidFill>
                  <a:srgbClr val="0F172A"/>
                </a:solidFill>
                <a:latin typeface="Aptos"/>
              </a:rPr>
              <a:t> </a:t>
            </a:r>
            <a:r>
              <a:rPr sz="1600" b="1" dirty="0" smtClean="0">
                <a:solidFill>
                  <a:srgbClr val="0F172A"/>
                </a:solidFill>
                <a:latin typeface="Aptos"/>
              </a:rPr>
              <a:t>01/11/2026</a:t>
            </a:r>
            <a:endParaRPr sz="1600" b="1" dirty="0">
              <a:solidFill>
                <a:srgbClr val="0F172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8760" y="1883664"/>
            <a:ext cx="54406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0">
                <a:solidFill>
                  <a:srgbClr val="475569"/>
                </a:solidFill>
                <a:latin typeface="Aptos"/>
              </a:rPr>
              <a:t>23 ngày thi đấu chính thức • Múi giờ Việt Nam (GMT+7)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" y="2487168"/>
            <a:ext cx="3246120" cy="23957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2624328"/>
            <a:ext cx="2907792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dirty="0">
                <a:solidFill>
                  <a:srgbClr val="00796B"/>
                </a:solidFill>
                <a:latin typeface="Aptos"/>
              </a:rPr>
              <a:t>1  ĐĂNG KÝ – </a:t>
            </a:r>
            <a:r>
              <a:rPr lang="en-US" sz="1250" b="1" dirty="0" smtClean="0">
                <a:solidFill>
                  <a:srgbClr val="00796B"/>
                </a:solidFill>
                <a:latin typeface="Aptos"/>
              </a:rPr>
              <a:t>8</a:t>
            </a:r>
            <a:r>
              <a:rPr sz="1250" b="1" dirty="0" smtClean="0">
                <a:solidFill>
                  <a:srgbClr val="00796B"/>
                </a:solidFill>
                <a:latin typeface="Aptos"/>
              </a:rPr>
              <a:t> </a:t>
            </a:r>
            <a:r>
              <a:rPr sz="1250" b="1" dirty="0">
                <a:solidFill>
                  <a:srgbClr val="00796B"/>
                </a:solidFill>
                <a:latin typeface="Aptos"/>
              </a:rPr>
              <a:t>BƯỚC CƠ BẢN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944368"/>
            <a:ext cx="2907792" cy="18866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0"/>
            <a:r>
              <a:rPr sz="860" b="0" dirty="0">
                <a:solidFill>
                  <a:srgbClr val="334155"/>
                </a:solidFill>
                <a:latin typeface="Aptos"/>
              </a:rPr>
              <a:t>① </a:t>
            </a:r>
            <a:r>
              <a:rPr lang="en-US" sz="900" dirty="0" err="1"/>
              <a:t>Bước</a:t>
            </a:r>
            <a:r>
              <a:rPr lang="en-US" sz="900" dirty="0"/>
              <a:t> 1: </a:t>
            </a:r>
            <a:r>
              <a:rPr lang="en-US" sz="900" dirty="0" err="1"/>
              <a:t>Tải</a:t>
            </a:r>
            <a:r>
              <a:rPr lang="en-US" sz="900" dirty="0"/>
              <a:t> </a:t>
            </a:r>
            <a:r>
              <a:rPr lang="en-US" sz="900" dirty="0" err="1"/>
              <a:t>ứng</a:t>
            </a:r>
            <a:r>
              <a:rPr lang="en-US" sz="900" dirty="0"/>
              <a:t> </a:t>
            </a:r>
            <a:r>
              <a:rPr lang="en-US" sz="900" dirty="0" err="1"/>
              <a:t>dụng</a:t>
            </a:r>
            <a:r>
              <a:rPr lang="en-US" sz="900" dirty="0"/>
              <a:t> </a:t>
            </a:r>
            <a:r>
              <a:rPr lang="en-US" sz="900" dirty="0" err="1"/>
              <a:t>Uprace</a:t>
            </a:r>
            <a:r>
              <a:rPr lang="en-US" sz="900" dirty="0"/>
              <a:t> </a:t>
            </a:r>
            <a:r>
              <a:rPr lang="en-US" sz="900" dirty="0" smtClean="0"/>
              <a:t>2026 (</a:t>
            </a:r>
            <a:r>
              <a:rPr lang="en-US" sz="900" dirty="0" err="1"/>
              <a:t>trên</a:t>
            </a:r>
            <a:r>
              <a:rPr lang="en-US" sz="900" dirty="0"/>
              <a:t> app Store </a:t>
            </a:r>
            <a:r>
              <a:rPr lang="en-US" sz="900" dirty="0" err="1"/>
              <a:t>hoặc</a:t>
            </a:r>
            <a:r>
              <a:rPr lang="en-US" sz="900" dirty="0"/>
              <a:t> CH Play)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2: </a:t>
            </a:r>
            <a:r>
              <a:rPr lang="en-US" sz="900" dirty="0" err="1"/>
              <a:t>Đăng</a:t>
            </a:r>
            <a:r>
              <a:rPr lang="en-US" sz="900" dirty="0"/>
              <a:t> </a:t>
            </a:r>
            <a:r>
              <a:rPr lang="en-US" sz="900" dirty="0" err="1"/>
              <a:t>nhập</a:t>
            </a:r>
            <a:r>
              <a:rPr lang="en-US" sz="900" dirty="0"/>
              <a:t> </a:t>
            </a:r>
            <a:r>
              <a:rPr lang="en-US" sz="900" dirty="0" err="1"/>
              <a:t>tạo</a:t>
            </a:r>
            <a:r>
              <a:rPr lang="en-US" sz="900" dirty="0"/>
              <a:t> </a:t>
            </a:r>
            <a:r>
              <a:rPr lang="en-US" sz="900" dirty="0" err="1"/>
              <a:t>tài</a:t>
            </a:r>
            <a:r>
              <a:rPr lang="en-US" sz="900" dirty="0"/>
              <a:t> </a:t>
            </a:r>
            <a:r>
              <a:rPr lang="en-US" sz="900" dirty="0" err="1"/>
              <a:t>khoản</a:t>
            </a:r>
            <a:r>
              <a:rPr lang="en-US" sz="900" dirty="0"/>
              <a:t> (</a:t>
            </a:r>
            <a:r>
              <a:rPr lang="en-US" sz="900" dirty="0" err="1"/>
              <a:t>tạo</a:t>
            </a:r>
            <a:r>
              <a:rPr lang="en-US" sz="900" dirty="0"/>
              <a:t> </a:t>
            </a:r>
            <a:r>
              <a:rPr lang="en-US" sz="900" dirty="0" err="1"/>
              <a:t>tài</a:t>
            </a:r>
            <a:r>
              <a:rPr lang="en-US" sz="900" dirty="0"/>
              <a:t> </a:t>
            </a:r>
            <a:r>
              <a:rPr lang="en-US" sz="900" dirty="0" err="1"/>
              <a:t>khoản</a:t>
            </a:r>
            <a:r>
              <a:rPr lang="en-US" sz="900" dirty="0"/>
              <a:t> </a:t>
            </a:r>
            <a:r>
              <a:rPr lang="en-US" sz="900" dirty="0" err="1"/>
              <a:t>mới</a:t>
            </a:r>
            <a:r>
              <a:rPr lang="en-US" sz="900" dirty="0"/>
              <a:t> </a:t>
            </a:r>
            <a:r>
              <a:rPr lang="en-US" sz="900" dirty="0" err="1"/>
              <a:t>hoặc</a:t>
            </a:r>
            <a:r>
              <a:rPr lang="en-US" sz="900" dirty="0"/>
              <a:t> </a:t>
            </a:r>
            <a:r>
              <a:rPr lang="en-US" sz="900" dirty="0" err="1"/>
              <a:t>dùng</a:t>
            </a:r>
            <a:r>
              <a:rPr lang="en-US" sz="900" dirty="0"/>
              <a:t> </a:t>
            </a:r>
            <a:r>
              <a:rPr lang="en-US" sz="900" dirty="0" err="1"/>
              <a:t>tài</a:t>
            </a:r>
            <a:r>
              <a:rPr lang="en-US" sz="900" dirty="0"/>
              <a:t> </a:t>
            </a:r>
            <a:r>
              <a:rPr lang="en-US" sz="900" dirty="0" err="1"/>
              <a:t>khoản</a:t>
            </a:r>
            <a:r>
              <a:rPr lang="en-US" sz="900" dirty="0"/>
              <a:t> Google, Email, Facebook)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3: Cho </a:t>
            </a:r>
            <a:r>
              <a:rPr lang="en-US" sz="900" dirty="0" err="1"/>
              <a:t>phép</a:t>
            </a:r>
            <a:r>
              <a:rPr lang="en-US" sz="900" dirty="0"/>
              <a:t> </a:t>
            </a:r>
            <a:r>
              <a:rPr lang="en-US" sz="900" dirty="0" err="1"/>
              <a:t>các</a:t>
            </a:r>
            <a:r>
              <a:rPr lang="en-US" sz="900" dirty="0"/>
              <a:t> </a:t>
            </a:r>
            <a:r>
              <a:rPr lang="en-US" sz="900" dirty="0" err="1"/>
              <a:t>quyền</a:t>
            </a:r>
            <a:r>
              <a:rPr lang="en-US" sz="900" dirty="0"/>
              <a:t> </a:t>
            </a:r>
            <a:r>
              <a:rPr lang="en-US" sz="900" dirty="0" err="1"/>
              <a:t>truy</a:t>
            </a:r>
            <a:r>
              <a:rPr lang="en-US" sz="900" dirty="0"/>
              <a:t> </a:t>
            </a:r>
            <a:r>
              <a:rPr lang="en-US" sz="900" dirty="0" err="1"/>
              <a:t>cập</a:t>
            </a:r>
            <a:r>
              <a:rPr lang="en-US" sz="900" dirty="0"/>
              <a:t> </a:t>
            </a:r>
            <a:r>
              <a:rPr lang="en-US" sz="900" dirty="0" err="1"/>
              <a:t>cần</a:t>
            </a:r>
            <a:r>
              <a:rPr lang="en-US" sz="900" dirty="0"/>
              <a:t> </a:t>
            </a:r>
            <a:r>
              <a:rPr lang="en-US" sz="900" dirty="0" err="1"/>
              <a:t>thiết</a:t>
            </a:r>
            <a:r>
              <a:rPr lang="en-US" sz="900" dirty="0"/>
              <a:t> (GPS)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4: </a:t>
            </a:r>
            <a:r>
              <a:rPr lang="en-US" sz="900" dirty="0" err="1"/>
              <a:t>Vào</a:t>
            </a:r>
            <a:r>
              <a:rPr lang="en-US" sz="900" dirty="0"/>
              <a:t> </a:t>
            </a:r>
            <a:r>
              <a:rPr lang="en-US" sz="900" dirty="0" err="1"/>
              <a:t>sự</a:t>
            </a:r>
            <a:r>
              <a:rPr lang="en-US" sz="900" dirty="0"/>
              <a:t> </a:t>
            </a:r>
            <a:r>
              <a:rPr lang="en-US" sz="900" dirty="0" err="1"/>
              <a:t>kiện</a:t>
            </a:r>
            <a:r>
              <a:rPr lang="en-US" sz="900" dirty="0"/>
              <a:t> “</a:t>
            </a:r>
            <a:r>
              <a:rPr lang="en-US" sz="900" b="1" dirty="0"/>
              <a:t>UPRACE FLAGSHIP EVENT 2026”</a:t>
            </a:r>
            <a:endParaRPr lang="en-US" sz="900" dirty="0"/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5: </a:t>
            </a:r>
            <a:r>
              <a:rPr lang="en-US" sz="900" dirty="0" err="1"/>
              <a:t>Chọn</a:t>
            </a:r>
            <a:r>
              <a:rPr lang="en-US" sz="900" dirty="0"/>
              <a:t> </a:t>
            </a:r>
            <a:r>
              <a:rPr lang="en-US" sz="900" dirty="0" err="1"/>
              <a:t>bảng</a:t>
            </a:r>
            <a:r>
              <a:rPr lang="en-US" sz="900" dirty="0"/>
              <a:t> </a:t>
            </a:r>
            <a:r>
              <a:rPr lang="en-US" sz="900" dirty="0" err="1"/>
              <a:t>thi</a:t>
            </a:r>
            <a:r>
              <a:rPr lang="en-US" sz="900" dirty="0"/>
              <a:t> </a:t>
            </a:r>
            <a:r>
              <a:rPr lang="en-US" sz="900" dirty="0" err="1"/>
              <a:t>đấu</a:t>
            </a:r>
            <a:r>
              <a:rPr lang="en-US" sz="900" dirty="0"/>
              <a:t> “</a:t>
            </a:r>
            <a:r>
              <a:rPr lang="en-US" sz="900" b="1" dirty="0"/>
              <a:t>BẢNG PHONG TRÀO</a:t>
            </a:r>
            <a:r>
              <a:rPr lang="en-US" sz="900" dirty="0"/>
              <a:t>”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6: </a:t>
            </a:r>
            <a:r>
              <a:rPr lang="en-US" sz="900" dirty="0" err="1"/>
              <a:t>Điền</a:t>
            </a:r>
            <a:r>
              <a:rPr lang="en-US" sz="900" dirty="0"/>
              <a:t> </a:t>
            </a:r>
            <a:r>
              <a:rPr lang="en-US" sz="900" dirty="0" err="1"/>
              <a:t>các</a:t>
            </a:r>
            <a:r>
              <a:rPr lang="en-US" sz="900" dirty="0"/>
              <a:t> </a:t>
            </a:r>
            <a:r>
              <a:rPr lang="en-US" sz="900" dirty="0" err="1"/>
              <a:t>thông</a:t>
            </a:r>
            <a:r>
              <a:rPr lang="en-US" sz="900" dirty="0"/>
              <a:t> tin </a:t>
            </a:r>
            <a:r>
              <a:rPr lang="en-US" sz="900" dirty="0" err="1"/>
              <a:t>cá</a:t>
            </a:r>
            <a:r>
              <a:rPr lang="en-US" sz="900" dirty="0"/>
              <a:t> </a:t>
            </a:r>
            <a:r>
              <a:rPr lang="en-US" sz="900" dirty="0" err="1"/>
              <a:t>nhân</a:t>
            </a:r>
            <a:r>
              <a:rPr lang="en-US" sz="900" dirty="0"/>
              <a:t> (</a:t>
            </a:r>
            <a:r>
              <a:rPr lang="en-US" sz="900" dirty="0" err="1"/>
              <a:t>họ</a:t>
            </a:r>
            <a:r>
              <a:rPr lang="en-US" sz="900" dirty="0"/>
              <a:t> </a:t>
            </a:r>
            <a:r>
              <a:rPr lang="en-US" sz="900" dirty="0" err="1"/>
              <a:t>tên</a:t>
            </a:r>
            <a:r>
              <a:rPr lang="en-US" sz="900" dirty="0"/>
              <a:t>, </a:t>
            </a:r>
            <a:r>
              <a:rPr lang="en-US" sz="900" dirty="0" err="1"/>
              <a:t>năm</a:t>
            </a:r>
            <a:r>
              <a:rPr lang="en-US" sz="900" dirty="0"/>
              <a:t> </a:t>
            </a:r>
            <a:r>
              <a:rPr lang="en-US" sz="900" dirty="0" err="1"/>
              <a:t>sinh</a:t>
            </a:r>
            <a:r>
              <a:rPr lang="en-US" sz="900" dirty="0"/>
              <a:t>, </a:t>
            </a:r>
            <a:r>
              <a:rPr lang="en-US" sz="900" dirty="0" err="1"/>
              <a:t>địa</a:t>
            </a:r>
            <a:r>
              <a:rPr lang="en-US" sz="900" dirty="0"/>
              <a:t> </a:t>
            </a:r>
            <a:r>
              <a:rPr lang="en-US" sz="900" dirty="0" err="1"/>
              <a:t>chỉ</a:t>
            </a:r>
            <a:r>
              <a:rPr lang="en-US" sz="900" dirty="0"/>
              <a:t>, </a:t>
            </a:r>
            <a:r>
              <a:rPr lang="en-US" sz="900" dirty="0" err="1"/>
              <a:t>số</a:t>
            </a:r>
            <a:r>
              <a:rPr lang="en-US" sz="900" dirty="0"/>
              <a:t> </a:t>
            </a:r>
            <a:r>
              <a:rPr lang="en-US" sz="900" dirty="0" err="1"/>
              <a:t>điện</a:t>
            </a:r>
            <a:r>
              <a:rPr lang="en-US" sz="900" dirty="0"/>
              <a:t> </a:t>
            </a:r>
            <a:r>
              <a:rPr lang="en-US" sz="900" dirty="0" err="1"/>
              <a:t>thoại</a:t>
            </a:r>
            <a:r>
              <a:rPr lang="en-US" sz="900" dirty="0"/>
              <a:t>, size </a:t>
            </a:r>
            <a:r>
              <a:rPr lang="en-US" sz="900" dirty="0" err="1"/>
              <a:t>áo</a:t>
            </a:r>
            <a:r>
              <a:rPr lang="en-US" sz="900" dirty="0"/>
              <a:t>)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7:Chọn </a:t>
            </a:r>
            <a:r>
              <a:rPr lang="en-US" sz="900" dirty="0" err="1"/>
              <a:t>đơn</a:t>
            </a:r>
            <a:r>
              <a:rPr lang="en-US" sz="900" dirty="0"/>
              <a:t> </a:t>
            </a:r>
            <a:r>
              <a:rPr lang="en-US" sz="900" dirty="0" err="1"/>
              <a:t>vị</a:t>
            </a:r>
            <a:r>
              <a:rPr lang="en-US" sz="900" dirty="0"/>
              <a:t> </a:t>
            </a:r>
            <a:r>
              <a:rPr lang="en-US" sz="900" dirty="0" err="1"/>
              <a:t>thụ</a:t>
            </a:r>
            <a:r>
              <a:rPr lang="en-US" sz="900" dirty="0"/>
              <a:t> </a:t>
            </a:r>
            <a:r>
              <a:rPr lang="en-US" sz="900" dirty="0" err="1"/>
              <a:t>hưởng</a:t>
            </a:r>
            <a:r>
              <a:rPr lang="en-US" sz="900" dirty="0"/>
              <a:t> “</a:t>
            </a:r>
            <a:r>
              <a:rPr lang="en-US" sz="900" b="1" dirty="0"/>
              <a:t>HỘI BẢO TRỢ NGƯỜI KHUYẾT TẬT VIỆT NAM</a:t>
            </a:r>
            <a:r>
              <a:rPr lang="en-US" sz="900" dirty="0"/>
              <a:t>”</a:t>
            </a:r>
          </a:p>
          <a:p>
            <a:pPr lvl="0"/>
            <a:r>
              <a:rPr lang="en-US" sz="900" dirty="0" err="1"/>
              <a:t>Bước</a:t>
            </a:r>
            <a:r>
              <a:rPr lang="en-US" sz="900" dirty="0"/>
              <a:t> 8: </a:t>
            </a:r>
            <a:r>
              <a:rPr lang="en-US" sz="900" dirty="0" err="1"/>
              <a:t>Chọn</a:t>
            </a:r>
            <a:r>
              <a:rPr lang="en-US" sz="900" dirty="0"/>
              <a:t> </a:t>
            </a:r>
            <a:r>
              <a:rPr lang="en-US" sz="900" dirty="0" err="1"/>
              <a:t>đội</a:t>
            </a:r>
            <a:r>
              <a:rPr lang="en-US" sz="900" dirty="0"/>
              <a:t> “</a:t>
            </a:r>
            <a:r>
              <a:rPr lang="en-US" sz="900" b="1" dirty="0"/>
              <a:t>VASPD GIA LAI</a:t>
            </a:r>
            <a:r>
              <a:rPr lang="en-US" sz="900" dirty="0"/>
              <a:t>”, </a:t>
            </a:r>
            <a:r>
              <a:rPr lang="en-US" sz="900" dirty="0" err="1"/>
              <a:t>nhấn</a:t>
            </a:r>
            <a:r>
              <a:rPr lang="en-US" sz="900" dirty="0"/>
              <a:t> “</a:t>
            </a:r>
            <a:r>
              <a:rPr lang="en-US" sz="900" dirty="0" err="1"/>
              <a:t>Tham</a:t>
            </a:r>
            <a:r>
              <a:rPr lang="en-US" sz="900" dirty="0"/>
              <a:t> </a:t>
            </a:r>
            <a:r>
              <a:rPr lang="en-US" sz="900" dirty="0" err="1"/>
              <a:t>gia</a:t>
            </a:r>
            <a:r>
              <a:rPr lang="en-US" sz="900" dirty="0"/>
              <a:t>”</a:t>
            </a:r>
          </a:p>
          <a:p>
            <a:pPr algn="l"/>
            <a:endParaRPr sz="860" b="0" dirty="0">
              <a:solidFill>
                <a:srgbClr val="334155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22191" y="2487168"/>
            <a:ext cx="3246120" cy="23957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986783" y="2624328"/>
            <a:ext cx="290779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0796B"/>
                </a:solidFill>
                <a:latin typeface="Aptos"/>
              </a:rPr>
              <a:t>2  CHỌN TỔ CHỨC XÃ HỘI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86783" y="2944368"/>
            <a:ext cx="2907792" cy="10402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 dirty="0" err="1">
                <a:solidFill>
                  <a:srgbClr val="334155"/>
                </a:solidFill>
                <a:latin typeface="Aptos"/>
              </a:rPr>
              <a:t>Mỗi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tài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khoản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chỉ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chọn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01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tổ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chức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:
•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Quỹ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Vì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Tuổi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trẻ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vùng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cao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và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hải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đảo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
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•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Hội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Bảo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trợ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người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khuyết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tật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334155"/>
                </a:solidFill>
                <a:latin typeface="Aptos"/>
              </a:rPr>
              <a:t>Việt</a:t>
            </a:r>
            <a:r>
              <a:rPr sz="880" b="1" dirty="0">
                <a:solidFill>
                  <a:srgbClr val="334155"/>
                </a:solidFill>
                <a:latin typeface="Aptos"/>
              </a:rPr>
              <a:t> Nam (VASPD)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
•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Sơ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sinh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Việt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Nam (Newborns Vietnam)
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Thành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tích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sau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sự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kiện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được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quy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đổi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thành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tiền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quyên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góp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tới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các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tổ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chức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xã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hội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tại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80" b="0" dirty="0" err="1">
                <a:solidFill>
                  <a:srgbClr val="334155"/>
                </a:solidFill>
                <a:latin typeface="Aptos"/>
              </a:rPr>
              <a:t>Việt</a:t>
            </a:r>
            <a:r>
              <a:rPr sz="880" b="0" dirty="0">
                <a:solidFill>
                  <a:srgbClr val="334155"/>
                </a:solidFill>
                <a:latin typeface="Aptos"/>
              </a:rPr>
              <a:t> Nam.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4048" y="5065776"/>
            <a:ext cx="3246120" cy="19933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" y="5202936"/>
            <a:ext cx="290779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0796B"/>
                </a:solidFill>
                <a:latin typeface="Aptos"/>
              </a:rPr>
              <a:t>3  CHẠY THẾ NÀO ĐỂ ĐƯỢC TÍNH?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532120"/>
            <a:ext cx="2907792" cy="141269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90" b="0" dirty="0">
                <a:solidFill>
                  <a:srgbClr val="334155"/>
                </a:solidFill>
                <a:latin typeface="Aptos"/>
              </a:rPr>
              <a:t>•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Chạy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bộ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/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đi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bộ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có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GPS;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cự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ly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tối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thiểu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01 km
•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Hoàn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tất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ghi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nhận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trên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tài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khoản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trong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72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giờ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
•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Không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chấp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nhận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nhập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thủ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công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, chia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sẻ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từ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người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khác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
•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Hoạt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động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trùng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thời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gian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: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chỉ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tính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01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hoạt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động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hợp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lệ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
•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Có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thể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tạm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dừng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(pause),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không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giới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hạn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cự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ly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334155"/>
                </a:solidFill>
                <a:latin typeface="Aptos"/>
              </a:rPr>
              <a:t>tối</a:t>
            </a:r>
            <a:r>
              <a:rPr sz="850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334155"/>
                </a:solidFill>
                <a:latin typeface="Aptos"/>
              </a:rPr>
              <a:t>đa</a:t>
            </a:r>
            <a:endParaRPr lang="en-US" sz="850" b="0" dirty="0" smtClean="0">
              <a:solidFill>
                <a:srgbClr val="334155"/>
              </a:solidFill>
              <a:latin typeface="Aptos"/>
            </a:endParaRPr>
          </a:p>
          <a:p>
            <a:r>
              <a:rPr lang="en-US" sz="850" b="1" dirty="0">
                <a:solidFill>
                  <a:srgbClr val="1B3358"/>
                </a:solidFill>
                <a:latin typeface="Aptos"/>
                <a:ea typeface="Calibri" pitchFamily="34" charset="-122"/>
                <a:cs typeface="Calibri" pitchFamily="34" charset="-120"/>
              </a:rPr>
              <a:t>Lưu ý: 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Nếu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VĐV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không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chạy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đủ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12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ngày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và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60km,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số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km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đã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chạy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vẫn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được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cộng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dồn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cho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Đội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và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vẫn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được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nhà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tài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trợ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quyên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góp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cho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quỹ</a:t>
            </a:r>
            <a:r>
              <a:rPr lang="en-US" sz="850" dirty="0">
                <a:solidFill>
                  <a:srgbClr val="555F6B"/>
                </a:solidFill>
                <a:latin typeface="Aptos"/>
                <a:ea typeface="Calibri" pitchFamily="34" charset="-122"/>
                <a:cs typeface="Calibri" pitchFamily="34" charset="-120"/>
              </a:rPr>
              <a:t>.</a:t>
            </a:r>
            <a:endParaRPr lang="en-US" sz="850" dirty="0">
              <a:latin typeface="Aptos"/>
            </a:endParaRPr>
          </a:p>
          <a:p>
            <a:pPr algn="l"/>
            <a:endParaRPr sz="890" b="0" dirty="0">
              <a:solidFill>
                <a:srgbClr val="334155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822191" y="5065776"/>
            <a:ext cx="3246120" cy="19933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986783" y="5202936"/>
            <a:ext cx="290779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>
                <a:solidFill>
                  <a:srgbClr val="00796B"/>
                </a:solidFill>
                <a:latin typeface="Aptos"/>
              </a:rPr>
              <a:t>4  2 BẢNG THI ĐẤU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86783" y="5504688"/>
            <a:ext cx="2907792" cy="1353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>
                <a:solidFill>
                  <a:srgbClr val="334155"/>
                </a:solidFill>
                <a:latin typeface="Aptos"/>
              </a:rPr>
              <a:t>PHONG TRÀO
• Mở cho tất cả mọi người
• Không yêu cầu xác thực nhịp tim
CHUYÊN NGHIỆP
• Dành cho VĐV thành tích cao
• Xác thực pace, cadence, nhịp tim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" y="7242048"/>
            <a:ext cx="6793992" cy="1508760"/>
          </a:xfrm>
          <a:prstGeom prst="roundRect">
            <a:avLst/>
          </a:prstGeom>
          <a:solidFill>
            <a:srgbClr val="EBF9F7"/>
          </a:solidFill>
          <a:ln w="10160">
            <a:solidFill>
              <a:srgbClr val="B0E1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66928" y="7379208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dirty="0">
                <a:solidFill>
                  <a:srgbClr val="00796B"/>
                </a:solidFill>
                <a:latin typeface="Aptos"/>
              </a:rPr>
              <a:t>5  NGÀY “CAO ĐIỂM”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840" y="7333488"/>
            <a:ext cx="470916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1" dirty="0" smtClean="0">
                <a:solidFill>
                  <a:srgbClr val="0F172A"/>
                </a:solidFill>
                <a:latin typeface="Aptos"/>
              </a:rPr>
              <a:t> 	</a:t>
            </a:r>
            <a:r>
              <a:rPr sz="880" b="1" dirty="0" smtClean="0">
                <a:solidFill>
                  <a:srgbClr val="0F172A"/>
                </a:solidFill>
                <a:latin typeface="Aptos"/>
              </a:rPr>
              <a:t>10/10  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X3  |  00h00–05h59  •  </a:t>
            </a:r>
            <a:r>
              <a:rPr sz="880" b="1" dirty="0" err="1">
                <a:solidFill>
                  <a:srgbClr val="0F172A"/>
                </a:solidFill>
                <a:latin typeface="Aptos"/>
              </a:rPr>
              <a:t>Khai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 </a:t>
            </a:r>
            <a:r>
              <a:rPr sz="880" b="1" dirty="0" err="1">
                <a:solidFill>
                  <a:srgbClr val="0F172A"/>
                </a:solidFill>
                <a:latin typeface="Aptos"/>
              </a:rPr>
              <a:t>mạc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
</a:t>
            </a:r>
            <a:r>
              <a:rPr lang="en-US" sz="880" b="1" dirty="0" smtClean="0">
                <a:solidFill>
                  <a:srgbClr val="0F172A"/>
                </a:solidFill>
                <a:latin typeface="Aptos"/>
              </a:rPr>
              <a:t>	</a:t>
            </a:r>
            <a:r>
              <a:rPr sz="880" b="1" dirty="0" smtClean="0">
                <a:solidFill>
                  <a:srgbClr val="0F172A"/>
                </a:solidFill>
                <a:latin typeface="Aptos"/>
              </a:rPr>
              <a:t>11/10  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X2  |  Virtual Race 5 km
</a:t>
            </a:r>
            <a:r>
              <a:rPr lang="en-US" sz="880" b="1" dirty="0" smtClean="0">
                <a:solidFill>
                  <a:srgbClr val="0F172A"/>
                </a:solidFill>
                <a:latin typeface="Aptos"/>
              </a:rPr>
              <a:t>	</a:t>
            </a:r>
            <a:r>
              <a:rPr sz="880" b="1" dirty="0" smtClean="0">
                <a:solidFill>
                  <a:srgbClr val="0F172A"/>
                </a:solidFill>
                <a:latin typeface="Aptos"/>
              </a:rPr>
              <a:t>18/10  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X2  |  00h00–05h59 </a:t>
            </a:r>
            <a:r>
              <a:rPr sz="880" b="1" dirty="0" err="1">
                <a:solidFill>
                  <a:srgbClr val="0F172A"/>
                </a:solidFill>
                <a:latin typeface="Aptos"/>
              </a:rPr>
              <a:t>được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 X3
</a:t>
            </a:r>
            <a:r>
              <a:rPr lang="en-US" sz="880" b="1" dirty="0" smtClean="0">
                <a:solidFill>
                  <a:srgbClr val="0F172A"/>
                </a:solidFill>
                <a:latin typeface="Aptos"/>
              </a:rPr>
              <a:t>	</a:t>
            </a:r>
            <a:r>
              <a:rPr sz="880" b="1" dirty="0" smtClean="0">
                <a:solidFill>
                  <a:srgbClr val="0F172A"/>
                </a:solidFill>
                <a:latin typeface="Aptos"/>
              </a:rPr>
              <a:t>25/10  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X2  |  Virtual Race 10 km
</a:t>
            </a:r>
            <a:r>
              <a:rPr lang="en-US" sz="880" b="1" dirty="0" smtClean="0">
                <a:solidFill>
                  <a:srgbClr val="0F172A"/>
                </a:solidFill>
                <a:latin typeface="Aptos"/>
              </a:rPr>
              <a:t>	</a:t>
            </a:r>
            <a:r>
              <a:rPr sz="880" b="1" dirty="0" smtClean="0">
                <a:solidFill>
                  <a:srgbClr val="0F172A"/>
                </a:solidFill>
                <a:latin typeface="Aptos"/>
              </a:rPr>
              <a:t>01/11  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X2  |  </a:t>
            </a:r>
            <a:r>
              <a:rPr sz="880" b="1" dirty="0" err="1">
                <a:solidFill>
                  <a:srgbClr val="0F172A"/>
                </a:solidFill>
                <a:latin typeface="Aptos"/>
              </a:rPr>
              <a:t>UpRace</a:t>
            </a:r>
            <a:r>
              <a:rPr sz="880" b="1" dirty="0">
                <a:solidFill>
                  <a:srgbClr val="0F172A"/>
                </a:solidFill>
                <a:latin typeface="Aptos"/>
              </a:rPr>
              <a:t> Day: 5 km • 10 km • 21 km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" y="8942832"/>
            <a:ext cx="3246120" cy="12252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48640" y="9070848"/>
            <a:ext cx="2907792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96B"/>
                </a:solidFill>
                <a:latin typeface="Aptos"/>
              </a:rPr>
              <a:t>6  CHỨNG NHẬN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9263406"/>
            <a:ext cx="2907792" cy="6273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69" b="0" dirty="0" err="1">
                <a:solidFill>
                  <a:srgbClr val="334155"/>
                </a:solidFill>
                <a:latin typeface="Aptos"/>
              </a:rPr>
              <a:t>Đủ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điều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kiện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: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tối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thiểu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12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ngày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chạy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hợp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</a:t>
            </a:r>
            <a:r>
              <a:rPr sz="869" b="0" dirty="0" err="1">
                <a:solidFill>
                  <a:srgbClr val="334155"/>
                </a:solidFill>
                <a:latin typeface="Aptos"/>
              </a:rPr>
              <a:t>lệ</a:t>
            </a:r>
            <a:r>
              <a:rPr sz="869" b="0" dirty="0">
                <a:solidFill>
                  <a:srgbClr val="334155"/>
                </a:solidFill>
                <a:latin typeface="Aptos"/>
              </a:rPr>
              <a:t> + 60 km.
150 km: Hero Runner  •  300 km: Angel </a:t>
            </a:r>
            <a:r>
              <a:rPr sz="869" b="0" dirty="0" smtClean="0">
                <a:solidFill>
                  <a:srgbClr val="334155"/>
                </a:solidFill>
                <a:latin typeface="Aptos"/>
              </a:rPr>
              <a:t>Runner</a:t>
            </a:r>
            <a:endParaRPr lang="en-US" sz="900" dirty="0">
              <a:latin typeface="Aptos"/>
            </a:endParaRPr>
          </a:p>
          <a:p>
            <a:pPr algn="l"/>
            <a:endParaRPr lang="en-US" sz="869" b="0" dirty="0" smtClean="0">
              <a:solidFill>
                <a:srgbClr val="334155"/>
              </a:solidFill>
              <a:latin typeface="Aptos"/>
            </a:endParaRPr>
          </a:p>
          <a:p>
            <a:pPr algn="l"/>
            <a:endParaRPr sz="869" b="0" dirty="0">
              <a:solidFill>
                <a:srgbClr val="334155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22191" y="8942832"/>
            <a:ext cx="3355848" cy="122529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986784" y="9070848"/>
            <a:ext cx="3026664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796B"/>
                </a:solidFill>
                <a:latin typeface="Aptos"/>
              </a:rPr>
              <a:t>7  GIẢI THƯỞNG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86784" y="9381744"/>
            <a:ext cx="3026664" cy="6126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69" b="0">
                <a:solidFill>
                  <a:srgbClr val="334155"/>
                </a:solidFill>
                <a:latin typeface="Aptos"/>
              </a:rPr>
              <a:t>Giải cá nhân: Top 100 Nam/Nữ ở mỗi bảng.
Giải Đội: Top 10 theo tổng thành tích và thành tích trung bình.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048" y="10305288"/>
            <a:ext cx="679399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00796B"/>
                </a:solidFill>
                <a:latin typeface="Aptos"/>
              </a:rPr>
              <a:t>TẢI ỨNG DỤNG UPRACE  •  THAM GIA  •  CHẠY VÌ CỘNG ĐỒNG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288</Words>
  <Application>Microsoft Office PowerPoint</Application>
  <PresentationFormat>Custom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Administrator</cp:lastModifiedBy>
  <cp:revision>6</cp:revision>
  <dcterms:created xsi:type="dcterms:W3CDTF">2013-01-27T09:14:16Z</dcterms:created>
  <dcterms:modified xsi:type="dcterms:W3CDTF">2026-10-07T03:44:34Z</dcterms:modified>
  <cp:category/>
</cp:coreProperties>
</file>